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88" r:id="rId9"/>
    <p:sldId id="289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A5100-7330-44C2-8065-22C97C76B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20388-38C4-47C2-B74E-5EA5AD285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8B63E-DF43-4C92-B8C3-7740ED9E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9BE510-518E-4915-B093-CF19654E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5B0D37-2430-4D09-B672-EA9A124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505124-0EC0-4E92-BA2A-3B0A862B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F2EB-EE9A-4EF1-A44E-6BE3CAA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7E6210-5522-4E89-8897-7D18152A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DF47B-43D8-4E6C-9DFC-D7F672DD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581BA-442B-4889-9523-A0EB279F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7CA827-C1B9-4DA0-8158-0887347E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53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952602-8A06-4D33-AF21-2D8C86C21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F98112-0ED1-464C-B364-981FC28B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DBAE-FA9A-467D-9523-BAB7414C8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684D78-AB63-4AF1-8818-BE0C9997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6B151-6E85-4B0B-B450-F8C8F29B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48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26936-D80E-469C-B117-58E2D86E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89F74-96F6-44C3-A2C0-5AE856B1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B2ACC-7D72-4652-8292-9DFC5293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6567E6-64A5-4376-B422-907C0F20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C7F25-F06E-4569-8AAA-6373B6A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79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08A27-7E46-4B45-B0EF-F0FDFD6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84526-09B7-418F-A884-2E6E3A471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B7ED48-59AB-46E7-BFEE-268F02BF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C7054A-FD68-4C91-A175-B4F3207F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49E668-8A0B-461F-9EF8-613B229B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51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FA2CC-67AD-4DC8-A600-DB25C1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7A4C2-90FE-4527-BB34-14FC1BBC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6DC352-A720-468A-A328-733766101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C33B8-3A9B-41FC-8A2E-7C392FF5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5003D4-0468-4363-A264-3D0A8A7A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A7C31-35CE-4C3D-BD9B-0F43BF9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64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E32B8-FF51-43F7-BE93-A6D58A10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5C13B4-058A-4587-BCAE-06C255B7B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05450B-56D3-4C98-BCB9-15FF5B75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CA77A7-89BA-41E6-A62D-3E30DE14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5E7C92-46AF-40FB-B774-727EE6F1F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97889A-243D-464F-AAA8-3A51EC56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278677-A542-4954-B057-A965C746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D7CDD-D1C8-4521-8FDD-8D4D3FCF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C2114-F04F-4412-88EE-EDEBB32C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48F300-C9B1-41C8-BEA9-9C60DCB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6661D-143F-47CD-BB92-1FB53DB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25F060-8500-4CB3-B52A-F6DE17FF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5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E385ED-0A8B-47E3-9B0B-AD19F92C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0BCBC3-0B3B-4B1C-9713-3B1F42C4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318E5D-6928-47E6-AA27-B09A1773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EB330-96FB-402D-975C-AEAD02E0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A938C7-CC6C-46B2-921A-CADAF778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24716E-C93B-4731-AFF4-7A67A8519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50F49-842F-4027-B32B-F854197E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48488-AD46-48D9-BFEF-81CB1238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E3D751-057B-42CC-A414-BDB80753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4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BB3B-78C9-4083-84A0-56DB3122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AFB5FB-90D0-412E-A373-2A9CCFF35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1DE59-920C-4D1C-9F91-85B8E8C64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47D383-6F62-43DA-A447-A4193B2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8551D-E988-4A6D-BF33-9C3C6F0C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3CCEFB-F199-4AC1-9128-DA2A64ED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7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A4E67-4E31-4D7F-B299-62E94E58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EE7AC-EED0-438C-95E2-50050F61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61555-8AEB-4217-B79C-464F0EC59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ABFC-5BFB-4AFE-B711-D3051387ACB4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04DB2-8095-4FFE-BB07-1E466B359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C057B-EE56-4A66-9BC9-D0C1836D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50C520-E4B4-4144-8B7B-9484EF913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7" t="21111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E15201-A60E-4E6F-8FC0-CDF1B90A7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0" t="21111"/>
          <a:stretch/>
        </p:blipFill>
        <p:spPr>
          <a:xfrm>
            <a:off x="3450772" y="0"/>
            <a:ext cx="874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37251-864D-4573-AA34-5614E0427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64" y="3329758"/>
            <a:ext cx="11400183" cy="1540564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ru-RU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Разработка информационной системы для проката </a:t>
            </a:r>
            <a:r>
              <a:rPr lang="ru-RU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автомобилей</a:t>
            </a:r>
            <a:endParaRPr lang="ru-RU" b="1" spc="50" dirty="0">
              <a:ln w="0"/>
              <a:solidFill>
                <a:schemeClr val="bg1">
                  <a:alpha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224C3D-3443-4F2D-8A7E-41BFCA11F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234" y="5519343"/>
            <a:ext cx="3675113" cy="1209375"/>
          </a:xfrm>
        </p:spPr>
        <p:txBody>
          <a:bodyPr>
            <a:normAutofit/>
          </a:bodyPr>
          <a:lstStyle/>
          <a:p>
            <a:pPr algn="r"/>
            <a: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  <a:t>Выполнил студент 3 курса</a:t>
            </a:r>
          </a:p>
          <a:p>
            <a:pPr algn="r"/>
            <a: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  <a:t>группы ПКС-303</a:t>
            </a:r>
            <a:b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  <a:t>Разухин </a:t>
            </a:r>
            <a: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  <a:t>М. Н</a:t>
            </a:r>
            <a:r>
              <a:rPr lang="ru-RU" b="1" dirty="0" smtClean="0">
                <a:solidFill>
                  <a:schemeClr val="bg1">
                    <a:alpha val="95000"/>
                  </a:schemeClr>
                </a:solidFill>
                <a:effectLst>
                  <a:outerShdw blurRad="50800" dist="88900" dir="54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ru-RU" b="1" dirty="0" smtClean="0">
              <a:solidFill>
                <a:schemeClr val="bg1">
                  <a:alpha val="95000"/>
                </a:schemeClr>
              </a:solidFill>
              <a:effectLst>
                <a:outerShdw blurRad="50800" dist="88900" dir="54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0136525-2937-4197-9697-178720952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6954"/>
              </p:ext>
            </p:extLst>
          </p:nvPr>
        </p:nvGraphicFramePr>
        <p:xfrm>
          <a:off x="409303" y="548639"/>
          <a:ext cx="11555045" cy="2132099"/>
        </p:xfrm>
        <a:graphic>
          <a:graphicData uri="http://schemas.openxmlformats.org/drawingml/2006/table">
            <a:tbl>
              <a:tblPr/>
              <a:tblGrid>
                <a:gridCol w="11555045">
                  <a:extLst>
                    <a:ext uri="{9D8B030D-6E8A-4147-A177-3AD203B41FA5}">
                      <a16:colId xmlns:a16="http://schemas.microsoft.com/office/drawing/2014/main" val="1893832969"/>
                    </a:ext>
                  </a:extLst>
                </a:gridCol>
              </a:tblGrid>
              <a:tr h="29368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МИНИСТЕРСТВО ОБРАЗОВАНИЯ И НАУКИ РОССИЙСКОЙ ФЕДЕРАЦИИ</a:t>
                      </a:r>
                      <a:endParaRPr lang="ru-RU" sz="1600" b="1" dirty="0">
                        <a:solidFill>
                          <a:schemeClr val="bg1">
                            <a:alpha val="95000"/>
                          </a:schemeClr>
                        </a:solidFill>
                        <a:effectLst>
                          <a:outerShdw blurRad="50800" dist="1143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8512" marR="88512" marT="59008" marB="59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881847"/>
                  </a:ext>
                </a:extLst>
              </a:tr>
              <a:tr h="17702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ФЕДЕРАЛЬНОЕ ГОСУДАРСТВЕННОЕ БЮДЖЕТНОЕ ОБРАЗОВАТЕЛЬНОЕ УЧРЕЖДЕНИЕ ВЫСШЕГО ОБРАЗОВАНИЯ «МОСКОВСКИЙ ГОСУДАРСТВЕННЫЙ УНИВЕРСИТЕТ ТЕХНОЛОГИЙ И УПРАВЛЕНИЯ ИМЕНИ К.Г. РАЗУМОВСКОГО (ПЕРВЫЙ КАЗАЧИЙ</a:t>
                      </a:r>
                      <a:r>
                        <a:rPr lang="en-US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УНИВЕРСИТЕТ)»</a:t>
                      </a:r>
                      <a:endParaRPr lang="ru-RU" sz="1600" b="1" dirty="0">
                        <a:solidFill>
                          <a:schemeClr val="bg1">
                            <a:alpha val="95000"/>
                          </a:schemeClr>
                        </a:solidFill>
                        <a:effectLst>
                          <a:outerShdw blurRad="50800" dist="1143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(ФГБОУ ВО «МГУТУ ИМ. К.Г. РАЗУМОВСКОГО (ПКУ)»)</a:t>
                      </a:r>
                      <a:endParaRPr lang="en-US" sz="1600" b="1" i="0" u="none" strike="noStrike" dirty="0">
                        <a:solidFill>
                          <a:schemeClr val="bg1">
                            <a:alpha val="95000"/>
                          </a:schemeClr>
                        </a:solidFill>
                        <a:effectLst>
                          <a:outerShdw blurRad="50800" dist="1143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u="none" strike="noStrike" dirty="0">
                        <a:solidFill>
                          <a:schemeClr val="bg1">
                            <a:alpha val="95000"/>
                          </a:schemeClr>
                        </a:solidFill>
                        <a:effectLst>
                          <a:outerShdw blurRad="50800" dist="1143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u="none" strike="noStrike" dirty="0">
                          <a:solidFill>
                            <a:schemeClr val="bg1">
                              <a:alpha val="95000"/>
                            </a:schemeClr>
                          </a:solidFill>
                          <a:effectLst>
                            <a:outerShdw blurRad="50800" dist="1143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УНИВЕРСИТЕТСКИЙ КОЛЛЕДЖ ИНФОРМАЦИОННЫХ ТЕХНОЛОГИЙ</a:t>
                      </a:r>
                      <a:endParaRPr lang="ru-RU" sz="1600" b="1" dirty="0">
                        <a:solidFill>
                          <a:schemeClr val="bg1">
                            <a:alpha val="95000"/>
                          </a:schemeClr>
                        </a:solidFill>
                        <a:effectLst>
                          <a:outerShdw blurRad="50800" dist="1143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8512" marR="88512" marT="59008" marB="59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8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6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Функции приложения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08396" y="1763205"/>
            <a:ext cx="109621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Приложение имеет такие функции как</a:t>
            </a:r>
            <a:r>
              <a:rPr lang="en-US" sz="4000" dirty="0" smtClean="0">
                <a:solidFill>
                  <a:schemeClr val="bg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Выбор автомобилей по критериям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Возможность выбора автомобиля на карте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Выбор времени продолжительности аренды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Аренда автомобиля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Поддержка базы данных в актуальном состоянии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116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1" y="1697032"/>
            <a:ext cx="3581400" cy="4886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1697032"/>
            <a:ext cx="35814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04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Ввод данных о водительском удостоверении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70" y="1857828"/>
            <a:ext cx="3192143" cy="45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015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Поиск автомобиля по критериям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933111"/>
            <a:ext cx="7711848" cy="45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5" y="0"/>
            <a:ext cx="984068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Выбор автомобиля на карте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85" y="1722442"/>
            <a:ext cx="7649029" cy="4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1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101600"/>
            <a:ext cx="9811658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Аренда автомобиля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71" y="1657123"/>
            <a:ext cx="6102228" cy="47101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640" y="1657123"/>
            <a:ext cx="2638588" cy="496638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7382019" y="345440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07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371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Внесение информации об аварии</a:t>
            </a:r>
            <a:endParaRPr lang="ru-RU" sz="48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2" y="1683658"/>
            <a:ext cx="3370292" cy="45839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15" y="3342198"/>
            <a:ext cx="1495425" cy="126682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6183085" y="3569210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754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43" y="0"/>
            <a:ext cx="9913257" cy="1291771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Завершение поездки досрочно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3" y="1113858"/>
            <a:ext cx="2785101" cy="5242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7" y="1469683"/>
            <a:ext cx="3581400" cy="4886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8" y="3279432"/>
            <a:ext cx="3381375" cy="12668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9800000">
            <a:off x="3934509" y="4847580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19800000">
            <a:off x="7197853" y="2165309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0165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 в качестве администратора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7" y="1944914"/>
            <a:ext cx="3031707" cy="41363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92" y="1944914"/>
            <a:ext cx="2724150" cy="1743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865" y="4013086"/>
            <a:ext cx="7962900" cy="26003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20700000">
            <a:off x="4434543" y="263572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2700000">
            <a:off x="8941938" y="2761638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36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60" y="1724629"/>
            <a:ext cx="6927850" cy="38368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85603" y="5708188"/>
            <a:ext cx="6007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«Пользователи»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0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Задачи проекта</a:t>
            </a:r>
            <a:endParaRPr lang="ru-RU" sz="4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01982" y="2620928"/>
            <a:ext cx="89084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Главной задачей проекта является </a:t>
            </a:r>
            <a:r>
              <a:rPr lang="ru-RU" sz="4400" dirty="0">
                <a:solidFill>
                  <a:schemeClr val="bg1"/>
                </a:solidFill>
              </a:rPr>
              <a:t>р</a:t>
            </a:r>
            <a:r>
              <a:rPr lang="ru-RU" sz="4400" dirty="0" smtClean="0">
                <a:solidFill>
                  <a:schemeClr val="bg1"/>
                </a:solidFill>
              </a:rPr>
              <a:t>азработка </a:t>
            </a:r>
            <a:r>
              <a:rPr lang="ru-RU" sz="4400" dirty="0">
                <a:solidFill>
                  <a:schemeClr val="bg1"/>
                </a:solidFill>
              </a:rPr>
              <a:t>информационной системы для проката автомобилей</a:t>
            </a:r>
            <a:r>
              <a:rPr lang="ru-RU" sz="4400" b="1" dirty="0">
                <a:solidFill>
                  <a:schemeClr val="bg1"/>
                </a:solidFill>
              </a:rPr>
              <a:t>.</a:t>
            </a:r>
            <a:endParaRPr lang="ru-RU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918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42137" y="5735638"/>
            <a:ext cx="90172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«Водительские удостоверения»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64" y="1325563"/>
            <a:ext cx="79629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80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6686" y="5697897"/>
            <a:ext cx="1135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«Категории водительских удостоверений»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15" y="1770815"/>
            <a:ext cx="6925931" cy="38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0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59428" y="5791400"/>
            <a:ext cx="9060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«Классы т</a:t>
            </a:r>
            <a:r>
              <a:rPr lang="ru-RU" sz="4000" dirty="0">
                <a:solidFill>
                  <a:schemeClr val="bg1"/>
                </a:solidFill>
              </a:rPr>
              <a:t>р</a:t>
            </a:r>
            <a:r>
              <a:rPr lang="ru-RU" sz="4000" dirty="0" smtClean="0">
                <a:solidFill>
                  <a:schemeClr val="bg1"/>
                </a:solidFill>
              </a:rPr>
              <a:t>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00" y="1535330"/>
            <a:ext cx="7351127" cy="4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0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52275" y="5680126"/>
            <a:ext cx="8146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«Транспортные средства»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84" y="1753044"/>
            <a:ext cx="6541870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59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4119" y="5447846"/>
            <a:ext cx="9768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Таблица «Свидетельства регистрации транспортных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1698772"/>
            <a:ext cx="6384925" cy="37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18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0172" y="5606588"/>
            <a:ext cx="1100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«Координаты транспортных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8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35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01785" y="5667215"/>
            <a:ext cx="8146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«Типы аварийных случаев»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76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083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56113" y="5606588"/>
            <a:ext cx="7939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«Аварийные случаи»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28" y="1668801"/>
            <a:ext cx="8960304" cy="3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87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45647" y="5606588"/>
            <a:ext cx="5112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«Аренды»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1741715"/>
            <a:ext cx="8619059" cy="36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54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7314" y="5606588"/>
            <a:ext cx="1091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пользователях»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51" y="1741714"/>
            <a:ext cx="6946460" cy="36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2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Задачи проекта</a:t>
            </a:r>
            <a:endParaRPr lang="ru-RU" sz="4800" dirty="0"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0654" y="1911854"/>
            <a:ext cx="11111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Задача была разбита на несколько частей</a:t>
            </a:r>
            <a:r>
              <a:rPr lang="en-US" sz="4000" dirty="0" smtClean="0">
                <a:solidFill>
                  <a:schemeClr val="bg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Анализ предметной области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Проектирование логической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Реализация физической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Разработка клиент-приложения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07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9314" y="5534561"/>
            <a:ext cx="11742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текущих категориях водительских удостоверений»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666104"/>
            <a:ext cx="7116536" cy="37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5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7314" y="5606588"/>
            <a:ext cx="1091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арендах»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19212"/>
            <a:ext cx="7486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82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3771" y="5534561"/>
            <a:ext cx="108421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транспортных средствах»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43" y="1698171"/>
            <a:ext cx="8157482" cy="40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Заключение</a:t>
            </a:r>
            <a:endParaRPr lang="ru-RU" sz="48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82269" y="2245449"/>
            <a:ext cx="105597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Исходя из выше представленной информации о информационной системе, можно сделать вывод что, система полностью решает поставленную главную задачу курсового проекта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448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Анализ предметной области</a:t>
            </a:r>
            <a:endParaRPr lang="ru-RU" sz="48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97182" y="2327491"/>
            <a:ext cx="95180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Был проведён тщательный анализ предметной области касающейся проката автомобилей, а также были проанализированы подобные информационные системы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636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76402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Проектирование логической модели </a:t>
            </a:r>
            <a:r>
              <a:rPr lang="ru-RU" sz="4800" b="1" spc="50" dirty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б</a:t>
            </a:r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азы данных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04456" y="2618437"/>
            <a:ext cx="482830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В ходе выполнения проекта была спроектирована данная логическая модель базы данных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92" y="2618437"/>
            <a:ext cx="5434944" cy="35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Архитектура информационной системы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48157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Для выполнения задачи проекта была выбрана клиент-серверная архитектура взаимодействия с базой данных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770" y="2641600"/>
            <a:ext cx="5986288" cy="26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26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28275" y="1942110"/>
            <a:ext cx="10918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Для разработки информационной системы использовались</a:t>
            </a:r>
            <a:r>
              <a:rPr lang="en-US" sz="4000" dirty="0" smtClean="0">
                <a:solidFill>
                  <a:schemeClr val="bg1"/>
                </a:solidFill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ER ASSISTANT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СУБД </a:t>
            </a:r>
            <a:r>
              <a:rPr lang="en-US" sz="4000" dirty="0" smtClean="0">
                <a:solidFill>
                  <a:schemeClr val="bg1"/>
                </a:solidFill>
              </a:rPr>
              <a:t>MSSQL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MicroSoft Visual Studio </a:t>
            </a:r>
            <a:r>
              <a:rPr lang="en-US" sz="4000" dirty="0" smtClean="0">
                <a:solidFill>
                  <a:schemeClr val="bg1"/>
                </a:solidFill>
              </a:rPr>
              <a:t>2022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53" y="2594306"/>
            <a:ext cx="1203823" cy="1203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Средства разработки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328" y="3527159"/>
            <a:ext cx="1586164" cy="17539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151" y="2549579"/>
            <a:ext cx="1688010" cy="12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8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Средства разработки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109185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Для разработки информационной системы 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ru-RU" sz="4000" dirty="0" smtClean="0">
                <a:solidFill>
                  <a:schemeClr val="bg1"/>
                </a:solidFill>
              </a:rPr>
              <a:t>использова</a:t>
            </a:r>
            <a:r>
              <a:rPr lang="ru-RU" sz="4000" dirty="0" smtClean="0">
                <a:solidFill>
                  <a:schemeClr val="bg1"/>
                </a:solidFill>
              </a:rPr>
              <a:t>лись</a:t>
            </a:r>
            <a:r>
              <a:rPr lang="en-US" sz="4000" dirty="0" smtClean="0">
                <a:solidFill>
                  <a:schemeClr val="bg1"/>
                </a:solidFill>
              </a:rPr>
              <a:t>:</a:t>
            </a:r>
            <a:endParaRPr lang="ru-RU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Язык запросов </a:t>
            </a:r>
            <a:r>
              <a:rPr lang="en-US" sz="4000" dirty="0" smtClean="0">
                <a:solidFill>
                  <a:schemeClr val="bg1"/>
                </a:solidFill>
              </a:rPr>
              <a:t>SQL</a:t>
            </a:r>
            <a:endParaRPr lang="ru-RU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Я</a:t>
            </a:r>
            <a:r>
              <a:rPr lang="ru-RU" sz="4000" dirty="0" smtClean="0">
                <a:solidFill>
                  <a:schemeClr val="bg1"/>
                </a:solidFill>
              </a:rPr>
              <a:t>зык программирования </a:t>
            </a:r>
            <a:r>
              <a:rPr lang="en-US" sz="4000" dirty="0" smtClean="0">
                <a:solidFill>
                  <a:schemeClr val="bg1"/>
                </a:solidFill>
              </a:rPr>
              <a:t>C#</a:t>
            </a:r>
            <a:endParaRPr lang="ru-RU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Платформа </a:t>
            </a:r>
            <a:r>
              <a:rPr lang="en-US" sz="4000" dirty="0" err="1" smtClean="0">
                <a:solidFill>
                  <a:schemeClr val="bg1"/>
                </a:solidFill>
              </a:rPr>
              <a:t>.Net</a:t>
            </a:r>
            <a:endParaRPr lang="ru-RU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М</a:t>
            </a:r>
            <a:r>
              <a:rPr lang="ru-RU" sz="4000" dirty="0" smtClean="0">
                <a:solidFill>
                  <a:schemeClr val="bg1"/>
                </a:solidFill>
              </a:rPr>
              <a:t>одуль </a:t>
            </a:r>
            <a:r>
              <a:rPr lang="en-US" sz="4000" dirty="0" smtClean="0">
                <a:solidFill>
                  <a:schemeClr val="bg1"/>
                </a:solidFill>
              </a:rPr>
              <a:t>Entity Framework</a:t>
            </a:r>
          </a:p>
        </p:txBody>
      </p:sp>
      <p:pic>
        <p:nvPicPr>
          <p:cNvPr id="2050" name="Picture 2" descr="https://pixhost.icu/avaxhome/2c/18/0059182c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25" y="2740185"/>
            <a:ext cx="1133061" cy="11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6.f-cdn.com/contestentries/1967233/16513535/60f01ca064940_thumb900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222" r="77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37" r="22163"/>
          <a:stretch/>
        </p:blipFill>
        <p:spPr bwMode="auto">
          <a:xfrm>
            <a:off x="10009198" y="3499280"/>
            <a:ext cx="1268585" cy="12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ozblog.ru/wp-content/uploads/4/7/3/47300b763fcf79bb53e14b9390b0687e.pn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5" b="20948"/>
          <a:stretch/>
        </p:blipFill>
        <p:spPr bwMode="auto">
          <a:xfrm>
            <a:off x="8351488" y="4084914"/>
            <a:ext cx="1434112" cy="79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.ytimg.com/vi/25_6mdDXYGI/maxresdefault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82" y="4965521"/>
            <a:ext cx="1308355" cy="7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11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080" y="19878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Выбор способа взаимодействия с базой данных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9492" y="2160771"/>
            <a:ext cx="109185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Для взаимодействия с базой данных был выбран модуль </a:t>
            </a:r>
            <a:r>
              <a:rPr lang="en-US" sz="4000" dirty="0" smtClean="0">
                <a:solidFill>
                  <a:schemeClr val="bg1">
                    <a:alpha val="90000"/>
                  </a:schemeClr>
                </a:solidFill>
              </a:rPr>
              <a:t>Entity </a:t>
            </a:r>
            <a:r>
              <a:rPr lang="en-US" sz="4000" dirty="0">
                <a:solidFill>
                  <a:schemeClr val="bg1">
                    <a:alpha val="90000"/>
                  </a:schemeClr>
                </a:solidFill>
              </a:rPr>
              <a:t>Framework </a:t>
            </a:r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по нескольким причинам</a:t>
            </a:r>
            <a:r>
              <a:rPr lang="en-US" sz="4000" dirty="0" smtClean="0">
                <a:solidFill>
                  <a:schemeClr val="bg1">
                    <a:alpha val="90000"/>
                  </a:schemeClr>
                </a:solidFill>
              </a:rPr>
              <a:t>:</a:t>
            </a:r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 </a:t>
            </a:r>
            <a:endParaRPr lang="en-US" sz="4000" dirty="0" smtClean="0">
              <a:solidFill>
                <a:schemeClr val="bg1">
                  <a:alpha val="9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>
                    <a:alpha val="90000"/>
                  </a:schemeClr>
                </a:solidFill>
              </a:rPr>
              <a:t>У</a:t>
            </a:r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скоряет </a:t>
            </a:r>
            <a:r>
              <a:rPr lang="ru-RU" sz="4000" dirty="0">
                <a:solidFill>
                  <a:schemeClr val="bg1">
                    <a:alpha val="90000"/>
                  </a:schemeClr>
                </a:solidFill>
              </a:rPr>
              <a:t>разработку приложений связанных с базами </a:t>
            </a:r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данных</a:t>
            </a:r>
            <a:endParaRPr lang="en-US" sz="4000" dirty="0" smtClean="0">
              <a:solidFill>
                <a:schemeClr val="bg1">
                  <a:alpha val="9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>
                    <a:alpha val="90000"/>
                  </a:schemeClr>
                </a:solidFill>
              </a:rPr>
              <a:t>Упрощает </a:t>
            </a:r>
            <a:r>
              <a:rPr lang="ru-RU" sz="4000" dirty="0">
                <a:solidFill>
                  <a:schemeClr val="bg1">
                    <a:alpha val="90000"/>
                  </a:schemeClr>
                </a:solidFill>
              </a:rPr>
              <a:t>написание кода разработчику.</a:t>
            </a:r>
          </a:p>
        </p:txBody>
      </p:sp>
    </p:spTree>
    <p:extLst>
      <p:ext uri="{BB962C8B-B14F-4D97-AF65-F5344CB8AC3E}">
        <p14:creationId xmlns:p14="http://schemas.microsoft.com/office/powerpoint/2010/main" val="34492332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453</Words>
  <Application>Microsoft Office PowerPoint</Application>
  <PresentationFormat>Широкоэкранный</PresentationFormat>
  <Paragraphs>82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Abadi</vt:lpstr>
      <vt:lpstr>Arial</vt:lpstr>
      <vt:lpstr>Calibri</vt:lpstr>
      <vt:lpstr>Calibri Light</vt:lpstr>
      <vt:lpstr>Times New Roman</vt:lpstr>
      <vt:lpstr>Тема Office</vt:lpstr>
      <vt:lpstr>Разработка информационной системы для проката автомобилей</vt:lpstr>
      <vt:lpstr>Задачи проекта</vt:lpstr>
      <vt:lpstr>Задачи проекта</vt:lpstr>
      <vt:lpstr>Анализ предметной области</vt:lpstr>
      <vt:lpstr>Проектирование логической модели базы данных</vt:lpstr>
      <vt:lpstr>Архитектура информационной системы</vt:lpstr>
      <vt:lpstr>Средства разработки</vt:lpstr>
      <vt:lpstr>Средства разработки</vt:lpstr>
      <vt:lpstr>Выбор способа взаимодействия с базой данных</vt:lpstr>
      <vt:lpstr>Функции приложения</vt:lpstr>
      <vt:lpstr>Вход в систему</vt:lpstr>
      <vt:lpstr>Ввод данных о водительском удостоверении</vt:lpstr>
      <vt:lpstr>Поиск автомобиля по критериям</vt:lpstr>
      <vt:lpstr>Выбор автомобиля на карте</vt:lpstr>
      <vt:lpstr>Аренда автомобиля</vt:lpstr>
      <vt:lpstr>Внесение информации об аварии</vt:lpstr>
      <vt:lpstr>Завершение поездки досрочно</vt:lpstr>
      <vt:lpstr>Вход в систему в качестве администратора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Максим Разухин</cp:lastModifiedBy>
  <cp:revision>29</cp:revision>
  <dcterms:created xsi:type="dcterms:W3CDTF">2021-07-29T09:44:14Z</dcterms:created>
  <dcterms:modified xsi:type="dcterms:W3CDTF">2023-05-19T11:55:29Z</dcterms:modified>
</cp:coreProperties>
</file>